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6" r:id="rId5"/>
    <p:sldMasterId id="2147483737" r:id="rId6"/>
    <p:sldMasterId id="2147483738" r:id="rId7"/>
    <p:sldMasterId id="2147483739" r:id="rId8"/>
    <p:sldMasterId id="2147483740" r:id="rId9"/>
    <p:sldMasterId id="2147483741" r:id="rId10"/>
    <p:sldMasterId id="2147483742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Garamond"/>
      <p:regular r:id="rId37"/>
      <p:bold r:id="rId38"/>
      <p:italic r:id="rId39"/>
      <p:boldItalic r:id="rId40"/>
    </p:embeddedFont>
    <p:embeddedFont>
      <p:font typeface="Lora"/>
      <p:regular r:id="rId41"/>
      <p:bold r:id="rId42"/>
      <p:italic r:id="rId43"/>
      <p:boldItalic r:id="rId44"/>
    </p:embeddedFont>
    <p:embeddedFont>
      <p:font typeface="Average"/>
      <p:regular r:id="rId45"/>
    </p:embeddedFont>
    <p:embeddedFont>
      <p:font typeface="Spectral"/>
      <p:regular r:id="rId46"/>
      <p:bold r:id="rId47"/>
      <p:italic r:id="rId48"/>
      <p:boldItalic r:id="rId49"/>
    </p:embeddedFont>
    <p:embeddedFont>
      <p:font typeface="EB Garamond Regular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566B8E-93D2-4B14-8A4D-182A583B3CBB}">
  <a:tblStyle styleId="{5B566B8E-93D2-4B14-8A4D-182A583B3CB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aramond-boldItalic.fntdata"/><Relationship Id="rId42" Type="http://schemas.openxmlformats.org/officeDocument/2006/relationships/font" Target="fonts/Lora-bold.fntdata"/><Relationship Id="rId41" Type="http://schemas.openxmlformats.org/officeDocument/2006/relationships/font" Target="fonts/Lora-regular.fntdata"/><Relationship Id="rId44" Type="http://schemas.openxmlformats.org/officeDocument/2006/relationships/font" Target="fonts/Lora-boldItalic.fntdata"/><Relationship Id="rId43" Type="http://schemas.openxmlformats.org/officeDocument/2006/relationships/font" Target="fonts/Lora-italic.fntdata"/><Relationship Id="rId46" Type="http://schemas.openxmlformats.org/officeDocument/2006/relationships/font" Target="fonts/Spectral-regular.fntdata"/><Relationship Id="rId45" Type="http://schemas.openxmlformats.org/officeDocument/2006/relationships/font" Target="fonts/Average-regular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Spectral-italic.fntdata"/><Relationship Id="rId47" Type="http://schemas.openxmlformats.org/officeDocument/2006/relationships/font" Target="fonts/Spectral-bold.fntdata"/><Relationship Id="rId49" Type="http://schemas.openxmlformats.org/officeDocument/2006/relationships/font" Target="fonts/Spectral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font" Target="fonts/Roboto-regular.fntdata"/><Relationship Id="rId32" Type="http://schemas.openxmlformats.org/officeDocument/2006/relationships/slide" Target="slides/slide20.xml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Garamond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Garamond-italic.fntdata"/><Relationship Id="rId38" Type="http://schemas.openxmlformats.org/officeDocument/2006/relationships/font" Target="fonts/Garamond-bold.fntdata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font" Target="fonts/EBGaramondRegular-boldItalic.fntdata"/><Relationship Id="rId50" Type="http://schemas.openxmlformats.org/officeDocument/2006/relationships/font" Target="fonts/EBGaramondRegular-bold.fntdata"/><Relationship Id="rId11" Type="http://schemas.openxmlformats.org/officeDocument/2006/relationships/slideMaster" Target="slideMasters/slideMaster7.xml"/><Relationship Id="rId10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dde95096c_5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ddde95096c_5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0e7799834_4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e0e7799834_4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dde96147a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ddde96147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dde95096c_32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ddde95096c_3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ddde96147a_23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ddde96147a_2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dde96147a_23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ddde96147a_2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0e7799834_6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e0e7799834_6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e7799834_6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e0e7799834_6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ddde96147a_2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ddde96147a_2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e0e7799834_6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e0e7799834_6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e0e7799834_1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ge0e7799834_11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dde96147a_17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ddde96147a_17_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e0e7799834_13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e0e7799834_136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0e7799834_4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e0e7799834_4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dde96147a_12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ddde96147a_1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dde9509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dde9509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dde9509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ddde9509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dde95096c_3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ddde95096c_3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0e779983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0e77998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0e779983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e0e779983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 layout 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 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9630d60069f856d">
  <p:cSld name="BLANK_19630d60069f856d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 layout 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chemeClr val="accent4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 point 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5" name="Google Shape;155;p29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7" name="Google Shape;157;p2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68" name="Google Shape;168;p3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69" name="Google Shape;169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76" name="Google Shape;176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Calibri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9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9630d60069f856d">
  <p:cSld name="BLANK_19630d60069f856d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 layout 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chemeClr val="accent4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" name="Google Shape;229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 point 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3" name="Google Shape;243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4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9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6" name="Google Shape;256;p49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4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8" name="Google Shape;258;p4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5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65" name="Google Shape;265;p5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66" name="Google Shape;266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5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5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73" name="Google Shape;273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5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5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5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5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 layout 3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58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8" name="Google Shape;3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1" name="Google Shape;311;p5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6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61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19" name="Google Shape;319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6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63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1" name="Google Shape;331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6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6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6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6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65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4" name="Google Shape;344;p65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6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6" name="Google Shape;346;p6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6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6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6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6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6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67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57" name="Google Shape;357;p67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358" name="Google Shape;358;p6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6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6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68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" name="Google Shape;364;p6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365" name="Google Shape;365;p6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6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6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69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6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6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6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70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7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7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7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7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7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7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7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7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1" name="Google Shape;401;p7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2" name="Google Shape;402;p7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3" name="Google Shape;403;p7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7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7" name="Google Shape;407;p7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8" name="Google Shape;408;p7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2" name="Google Shape;412;p7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3" name="Google Shape;413;p7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p7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8" name="Google Shape;418;p7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9" name="Google Shape;419;p7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0" name="Google Shape;420;p7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7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7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5" name="Google Shape;425;p7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6" name="Google Shape;426;p7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7" name="Google Shape;427;p7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8" name="Google Shape;428;p7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9" name="Google Shape;429;p7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4" name="Google Shape;434;p7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5" name="Google Shape;435;p7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7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8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40" name="Google Shape;440;p8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1" name="Google Shape;441;p8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8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" name="Google Shape;447;p8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8" name="Google Shape;448;p8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8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0" name="Google Shape;450;p8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8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4" name="Google Shape;454;p8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" name="Google Shape;455;p8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6" name="Google Shape;456;p8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9" name="Google Shape;459;p8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0" name="Google Shape;460;p8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1" name="Google Shape;461;p8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2" name="Google Shape;462;p8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8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72" name="Google Shape;472;p8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" name="Google Shape;473;p8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" name="Google Shape;474;p8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" name="Google Shape;477;p8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8" name="Google Shape;478;p8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9" name="Google Shape;479;p8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0" name="Google Shape;480;p8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3" name="Google Shape;483;p8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4" name="Google Shape;484;p8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5" name="Google Shape;485;p8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6" name="Google Shape;486;p8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9" name="Google Shape;489;p8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0" name="Google Shape;490;p8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1" name="Google Shape;491;p8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2" name="Google Shape;492;p8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3" name="Google Shape;493;p8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6" name="Google Shape;496;p8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7" name="Google Shape;497;p8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8" name="Google Shape;498;p8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9" name="Google Shape;499;p8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0" name="Google Shape;500;p8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1" name="Google Shape;501;p8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5" name="Google Shape;505;p9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6" name="Google Shape;506;p9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7" name="Google Shape;507;p9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0" name="Google Shape;510;p9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1" name="Google Shape;511;p9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4" name="Google Shape;514;p9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15" name="Google Shape;515;p9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16" name="Google Shape;516;p9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7" name="Google Shape;517;p9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8" name="Google Shape;518;p9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1" name="Google Shape;521;p9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9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23" name="Google Shape;523;p9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4" name="Google Shape;524;p9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5" name="Google Shape;525;p9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8" name="Google Shape;528;p9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9" name="Google Shape;529;p9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0" name="Google Shape;530;p9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9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5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" name="Google Shape;534;p95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5" name="Google Shape;535;p9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9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7" name="Google Shape;537;p9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theme" Target="../theme/theme7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51.xml"/><Relationship Id="rId6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theme" Target="../theme/theme4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3" name="Google Shape;293;p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</p:sldLayoutIdLst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2" name="Google Shape;382;p7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" name="Google Shape;383;p7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" name="Google Shape;384;p7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7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</p:sldLayoutIdLst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7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7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7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7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65" name="Google Shape;465;p8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8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8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8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4.gif"/><Relationship Id="rId5" Type="http://schemas.openxmlformats.org/officeDocument/2006/relationships/image" Target="../media/image11.gif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2F5496"/>
            </a:gs>
          </a:gsLst>
          <a:lin ang="18601647" scaled="0"/>
        </a:gra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7C22"/>
              </a:buClr>
              <a:buSzPts val="3600"/>
              <a:buFont typeface="Arial"/>
              <a:buNone/>
            </a:pPr>
            <a:r>
              <a:rPr lang="en-GB" sz="5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Fusion 360</a:t>
            </a:r>
            <a:endParaRPr sz="73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3" name="Google Shape;543;p96"/>
          <p:cNvSpPr txBox="1"/>
          <p:nvPr/>
        </p:nvSpPr>
        <p:spPr>
          <a:xfrm>
            <a:off x="246077" y="3703425"/>
            <a:ext cx="22707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900" u="none" cap="none" strike="noStrike">
                <a:solidFill>
                  <a:srgbClr val="6AA84F"/>
                </a:solidFill>
                <a:latin typeface="Rockwell"/>
                <a:ea typeface="Rockwell"/>
                <a:cs typeface="Rockwell"/>
                <a:sym typeface="Rockwell"/>
              </a:rPr>
              <a:t>Project Mentors:-</a:t>
            </a:r>
            <a:br>
              <a:rPr i="0" lang="en-GB" sz="1400" u="none" cap="none" strike="noStrike">
                <a:solidFill>
                  <a:srgbClr val="F6B26B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Mohit Anand</a:t>
            </a:r>
            <a:br>
              <a:rPr b="1" i="0" lang="en-GB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Raj Agarwal</a:t>
            </a:r>
            <a:br>
              <a:rPr b="1" i="0" lang="en-GB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Pranshu Singhal</a:t>
            </a:r>
            <a:endParaRPr sz="11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44" name="Google Shape;544;p96"/>
          <p:cNvSpPr txBox="1"/>
          <p:nvPr/>
        </p:nvSpPr>
        <p:spPr>
          <a:xfrm>
            <a:off x="2373350" y="745350"/>
            <a:ext cx="567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Aeromodelling Club </a:t>
            </a:r>
            <a:br>
              <a:rPr lang="en-GB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en-GB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IIT Kanpur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45" name="Google Shape;54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75" y="439225"/>
            <a:ext cx="1535650" cy="1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75" y="0"/>
            <a:ext cx="1006900" cy="10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5"/>
          <p:cNvSpPr txBox="1"/>
          <p:nvPr>
            <p:ph idx="4294967295" type="title"/>
          </p:nvPr>
        </p:nvSpPr>
        <p:spPr>
          <a:xfrm>
            <a:off x="108300" y="575975"/>
            <a:ext cx="5997600" cy="3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Georgia"/>
              <a:buChar char="❖"/>
            </a:pPr>
            <a:r>
              <a:rPr b="1" lang="en-GB" sz="1400">
                <a:solidFill>
                  <a:srgbClr val="20124D"/>
                </a:solidFill>
                <a:latin typeface="Georgia"/>
                <a:ea typeface="Georgia"/>
                <a:cs typeface="Georgia"/>
                <a:sym typeface="Georgia"/>
              </a:rPr>
              <a:t>WORKING OF ELEVATOR IN PITCHING MOTION</a:t>
            </a:r>
            <a:endParaRPr b="1">
              <a:solidFill>
                <a:srgbClr val="2012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5" name="Google Shape;645;p105"/>
          <p:cNvSpPr txBox="1"/>
          <p:nvPr>
            <p:ph idx="4294967295" type="body"/>
          </p:nvPr>
        </p:nvSpPr>
        <p:spPr>
          <a:xfrm>
            <a:off x="314514" y="1011034"/>
            <a:ext cx="8552400" cy="357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                                     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00" y="956075"/>
            <a:ext cx="1692355" cy="104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163" y="901205"/>
            <a:ext cx="1906545" cy="996682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05"/>
          <p:cNvSpPr txBox="1"/>
          <p:nvPr/>
        </p:nvSpPr>
        <p:spPr>
          <a:xfrm>
            <a:off x="2018143" y="2944441"/>
            <a:ext cx="52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05"/>
          <p:cNvSpPr txBox="1"/>
          <p:nvPr/>
        </p:nvSpPr>
        <p:spPr>
          <a:xfrm>
            <a:off x="2274019" y="2926060"/>
            <a:ext cx="406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" name="Google Shape;650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782" y="2412851"/>
            <a:ext cx="1692346" cy="104892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05"/>
          <p:cNvSpPr txBox="1"/>
          <p:nvPr/>
        </p:nvSpPr>
        <p:spPr>
          <a:xfrm>
            <a:off x="2504799" y="1129949"/>
            <a:ext cx="3963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200">
                <a:solidFill>
                  <a:srgbClr val="202124"/>
                </a:solidFill>
                <a:latin typeface="Spectral"/>
                <a:ea typeface="Spectral"/>
                <a:cs typeface="Spectral"/>
                <a:sym typeface="Spectral"/>
              </a:rPr>
              <a:t>Here B-C are Elevators, which produces a resultant force due to pressure difference.This resultant force produces a torque which produces the pitch motion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05"/>
          <p:cNvSpPr txBox="1"/>
          <p:nvPr/>
        </p:nvSpPr>
        <p:spPr>
          <a:xfrm>
            <a:off x="108300" y="2084516"/>
            <a:ext cx="59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Georgia"/>
              <a:buChar char="❖"/>
            </a:pPr>
            <a:r>
              <a:rPr b="1" lang="en-GB">
                <a:solidFill>
                  <a:srgbClr val="20124D"/>
                </a:solidFill>
                <a:latin typeface="Georgia"/>
                <a:ea typeface="Georgia"/>
                <a:cs typeface="Georgia"/>
                <a:sym typeface="Georgia"/>
              </a:rPr>
              <a:t>WORKING OF A RUDDER IN YAWING MOTION </a:t>
            </a:r>
            <a:endParaRPr b="1" sz="16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5163" y="2295058"/>
            <a:ext cx="1906598" cy="121309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5"/>
          <p:cNvSpPr txBox="1"/>
          <p:nvPr/>
        </p:nvSpPr>
        <p:spPr>
          <a:xfrm>
            <a:off x="2560154" y="2564246"/>
            <a:ext cx="3865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latin typeface="Spectral"/>
                <a:ea typeface="Spectral"/>
                <a:cs typeface="Spectral"/>
                <a:sym typeface="Spectral"/>
              </a:rPr>
              <a:t>Here,AB indicated are rudders on vertical stabilizers and again due to pressure difference resultant force is produced which results in torque.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05"/>
          <p:cNvSpPr txBox="1"/>
          <p:nvPr/>
        </p:nvSpPr>
        <p:spPr>
          <a:xfrm>
            <a:off x="108301" y="3507497"/>
            <a:ext cx="6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Georgia"/>
              <a:buChar char="❖"/>
            </a:pPr>
            <a:r>
              <a:rPr b="1" lang="en-GB">
                <a:solidFill>
                  <a:srgbClr val="20124D"/>
                </a:solidFill>
                <a:latin typeface="Georgia"/>
                <a:ea typeface="Georgia"/>
                <a:cs typeface="Georgia"/>
                <a:sym typeface="Georgia"/>
              </a:rPr>
              <a:t>WORKING OF AILERONS IN PRODUCING ROLLING MOTION</a:t>
            </a:r>
            <a:endParaRPr b="1">
              <a:solidFill>
                <a:srgbClr val="2012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56" name="Google Shape;656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723" y="3953389"/>
            <a:ext cx="1692408" cy="104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4893" y="3828903"/>
            <a:ext cx="1906605" cy="120046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05"/>
          <p:cNvSpPr txBox="1"/>
          <p:nvPr/>
        </p:nvSpPr>
        <p:spPr>
          <a:xfrm>
            <a:off x="2504799" y="4068922"/>
            <a:ext cx="39063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111111"/>
                </a:solidFill>
                <a:latin typeface="Spectral"/>
                <a:ea typeface="Spectral"/>
                <a:cs typeface="Spectral"/>
                <a:sym typeface="Spectral"/>
              </a:rPr>
              <a:t>Here, two ailerons are indicated and if one aileron goes in one direction the other goes in the opposite direction.Moreover no torque is produced due to x components of the resultant forces.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05"/>
          <p:cNvSpPr txBox="1"/>
          <p:nvPr/>
        </p:nvSpPr>
        <p:spPr>
          <a:xfrm>
            <a:off x="169350" y="68075"/>
            <a:ext cx="708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100"/>
              <a:buFont typeface="Georgia"/>
              <a:buChar char="❖"/>
            </a:pPr>
            <a:r>
              <a:rPr b="1" lang="en-GB" sz="21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BASIC PHYSICS INVOLVED IN FLYING</a:t>
            </a:r>
            <a:endParaRPr b="1" sz="21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06"/>
          <p:cNvSpPr/>
          <p:nvPr/>
        </p:nvSpPr>
        <p:spPr>
          <a:xfrm flipH="1">
            <a:off x="390858" y="683337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06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06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06"/>
          <p:cNvSpPr/>
          <p:nvPr/>
        </p:nvSpPr>
        <p:spPr>
          <a:xfrm>
            <a:off x="596646" y="483286"/>
            <a:ext cx="28920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06"/>
          <p:cNvSpPr txBox="1"/>
          <p:nvPr>
            <p:ph type="title"/>
          </p:nvPr>
        </p:nvSpPr>
        <p:spPr>
          <a:xfrm>
            <a:off x="860149" y="605500"/>
            <a:ext cx="25812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36576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❖"/>
            </a:pPr>
            <a:r>
              <a:rPr b="1"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Installing Fusion 360 for personal use</a:t>
            </a:r>
            <a:endParaRPr b="1" sz="1800">
              <a:solidFill>
                <a:schemeClr val="lt1"/>
              </a:solidFill>
            </a:endParaRPr>
          </a:p>
          <a:p>
            <a:pPr indent="-41656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8695"/>
              <a:buFont typeface="Calibri"/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06"/>
          <p:cNvSpPr txBox="1"/>
          <p:nvPr>
            <p:ph idx="1" type="body"/>
          </p:nvPr>
        </p:nvSpPr>
        <p:spPr>
          <a:xfrm>
            <a:off x="728350" y="1563675"/>
            <a:ext cx="27603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GB" sz="1300">
                <a:solidFill>
                  <a:schemeClr val="lt1"/>
                </a:solidFill>
              </a:rPr>
              <a:t>Visit “Autodesk Fusion 360”</a:t>
            </a:r>
            <a:endParaRPr b="1" sz="1300">
              <a:solidFill>
                <a:srgbClr val="E8FDFE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GB" sz="1300">
                <a:solidFill>
                  <a:schemeClr val="lt1"/>
                </a:solidFill>
              </a:rPr>
              <a:t>Find and click on “Personal use”</a:t>
            </a:r>
            <a:endParaRPr b="1" sz="1300">
              <a:solidFill>
                <a:srgbClr val="E8FDFE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GB" sz="1300">
                <a:solidFill>
                  <a:schemeClr val="lt1"/>
                </a:solidFill>
              </a:rPr>
              <a:t>Click on “Get started”</a:t>
            </a:r>
            <a:endParaRPr b="1" sz="1300">
              <a:solidFill>
                <a:srgbClr val="E8FDFE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GB" sz="1300">
                <a:solidFill>
                  <a:schemeClr val="lt1"/>
                </a:solidFill>
              </a:rPr>
              <a:t>Fill up the email and other required details</a:t>
            </a:r>
            <a:endParaRPr b="1" sz="1300">
              <a:solidFill>
                <a:srgbClr val="E8FDFE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GB" sz="1300">
                <a:solidFill>
                  <a:schemeClr val="lt1"/>
                </a:solidFill>
              </a:rPr>
              <a:t>Create an account</a:t>
            </a:r>
            <a:endParaRPr b="1" sz="1300" u="sng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GB" sz="1300">
                <a:solidFill>
                  <a:schemeClr val="lt1"/>
                </a:solidFill>
              </a:rPr>
              <a:t>click on the “download link”</a:t>
            </a:r>
            <a:endParaRPr b="1" sz="1300">
              <a:solidFill>
                <a:srgbClr val="E8FDFE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GB" sz="1300">
                <a:solidFill>
                  <a:schemeClr val="lt1"/>
                </a:solidFill>
              </a:rPr>
              <a:t>Install to your device.</a:t>
            </a:r>
            <a:endParaRPr b="1" sz="13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GB" sz="1300">
                <a:solidFill>
                  <a:schemeClr val="lt1"/>
                </a:solidFill>
              </a:rPr>
              <a:t>Login with details</a:t>
            </a:r>
            <a:endParaRPr b="1" sz="1300">
              <a:solidFill>
                <a:srgbClr val="E8FDFE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GB" sz="1300">
                <a:solidFill>
                  <a:schemeClr val="lt1"/>
                </a:solidFill>
              </a:rPr>
              <a:t>Start sketching</a:t>
            </a:r>
            <a:endParaRPr b="1" sz="1300">
              <a:solidFill>
                <a:srgbClr val="FEFFFF"/>
              </a:solidFill>
            </a:endParaRPr>
          </a:p>
        </p:txBody>
      </p:sp>
      <p:pic>
        <p:nvPicPr>
          <p:cNvPr id="671" name="Google Shape;67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250" y="482600"/>
            <a:ext cx="5486024" cy="3938699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7"/>
          <p:cNvSpPr/>
          <p:nvPr/>
        </p:nvSpPr>
        <p:spPr>
          <a:xfrm flipH="1">
            <a:off x="390858" y="683337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07"/>
          <p:cNvSpPr/>
          <p:nvPr/>
        </p:nvSpPr>
        <p:spPr>
          <a:xfrm flipH="1">
            <a:off x="0" y="1027826"/>
            <a:ext cx="395419" cy="39387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07"/>
          <p:cNvSpPr/>
          <p:nvPr/>
        </p:nvSpPr>
        <p:spPr>
          <a:xfrm flipH="1">
            <a:off x="600123" y="482600"/>
            <a:ext cx="307028" cy="4141060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07"/>
          <p:cNvSpPr/>
          <p:nvPr/>
        </p:nvSpPr>
        <p:spPr>
          <a:xfrm>
            <a:off x="596650" y="483275"/>
            <a:ext cx="27093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07"/>
          <p:cNvSpPr txBox="1"/>
          <p:nvPr>
            <p:ph idx="4294967295" type="title"/>
          </p:nvPr>
        </p:nvSpPr>
        <p:spPr>
          <a:xfrm>
            <a:off x="648450" y="683325"/>
            <a:ext cx="25872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372109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❖"/>
            </a:pPr>
            <a:r>
              <a:rPr b="1" lang="en-GB" sz="251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functionality</a:t>
            </a:r>
            <a:r>
              <a:rPr b="1" lang="en-GB" sz="251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251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of Fusion 360</a:t>
            </a:r>
            <a:endParaRPr b="1" sz="251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656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8695"/>
              <a:buFont typeface="Calibri"/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07"/>
          <p:cNvSpPr txBox="1"/>
          <p:nvPr>
            <p:ph idx="1" type="body"/>
          </p:nvPr>
        </p:nvSpPr>
        <p:spPr>
          <a:xfrm>
            <a:off x="617250" y="1761788"/>
            <a:ext cx="26496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Bar</a:t>
            </a:r>
            <a:endParaRPr b="1" sz="1200">
              <a:solidFill>
                <a:schemeClr val="lt1"/>
              </a:solidFill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Panel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Profile and Help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Toolbar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ViewCube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Canvas and Marking Menu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Navigation Bar and Display Settings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FEFFFF"/>
              </a:solidFill>
            </a:endParaRPr>
          </a:p>
        </p:txBody>
      </p:sp>
      <p:sp>
        <p:nvSpPr>
          <p:cNvPr id="682" name="Google Shape;682;p107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675" y="482600"/>
            <a:ext cx="5569500" cy="39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8"/>
          <p:cNvSpPr/>
          <p:nvPr/>
        </p:nvSpPr>
        <p:spPr>
          <a:xfrm>
            <a:off x="0" y="0"/>
            <a:ext cx="91842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08"/>
          <p:cNvSpPr/>
          <p:nvPr/>
        </p:nvSpPr>
        <p:spPr>
          <a:xfrm flipH="1">
            <a:off x="390858" y="683337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08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08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08"/>
          <p:cNvSpPr/>
          <p:nvPr/>
        </p:nvSpPr>
        <p:spPr>
          <a:xfrm>
            <a:off x="596650" y="483275"/>
            <a:ext cx="2522400" cy="39387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08"/>
          <p:cNvSpPr txBox="1"/>
          <p:nvPr>
            <p:ph idx="1" type="body"/>
          </p:nvPr>
        </p:nvSpPr>
        <p:spPr>
          <a:xfrm>
            <a:off x="866800" y="1503650"/>
            <a:ext cx="21792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Line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Rectangle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Circle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Dimension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Fillet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Trim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Equal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Parallel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Perpendicular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>
                <a:solidFill>
                  <a:schemeClr val="lt1"/>
                </a:solidFill>
              </a:rPr>
              <a:t>Symmetry 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b="1" sz="1300">
              <a:solidFill>
                <a:srgbClr val="FEFFFF"/>
              </a:solidFill>
            </a:endParaRPr>
          </a:p>
        </p:txBody>
      </p:sp>
      <p:sp>
        <p:nvSpPr>
          <p:cNvPr id="694" name="Google Shape;694;p108"/>
          <p:cNvSpPr txBox="1"/>
          <p:nvPr>
            <p:ph type="title"/>
          </p:nvPr>
        </p:nvSpPr>
        <p:spPr>
          <a:xfrm>
            <a:off x="756238" y="683325"/>
            <a:ext cx="2400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384809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❖"/>
            </a:pPr>
            <a:r>
              <a:rPr b="1" lang="en-GB" sz="27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2D sketching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125" y="483275"/>
            <a:ext cx="5798100" cy="39387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9"/>
          <p:cNvSpPr/>
          <p:nvPr/>
        </p:nvSpPr>
        <p:spPr>
          <a:xfrm>
            <a:off x="1200" y="-25"/>
            <a:ext cx="91416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09"/>
          <p:cNvSpPr/>
          <p:nvPr/>
        </p:nvSpPr>
        <p:spPr>
          <a:xfrm flipH="1">
            <a:off x="390850" y="410749"/>
            <a:ext cx="515825" cy="4555800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09"/>
          <p:cNvSpPr/>
          <p:nvPr/>
        </p:nvSpPr>
        <p:spPr>
          <a:xfrm flipH="1">
            <a:off x="0" y="772475"/>
            <a:ext cx="395400" cy="4248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09"/>
          <p:cNvSpPr/>
          <p:nvPr/>
        </p:nvSpPr>
        <p:spPr>
          <a:xfrm flipH="1">
            <a:off x="600123" y="482600"/>
            <a:ext cx="307028" cy="4141061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09"/>
          <p:cNvSpPr/>
          <p:nvPr/>
        </p:nvSpPr>
        <p:spPr>
          <a:xfrm>
            <a:off x="596650" y="280875"/>
            <a:ext cx="2396100" cy="4141200"/>
          </a:xfrm>
          <a:prstGeom prst="rect">
            <a:avLst/>
          </a:prstGeom>
          <a:solidFill>
            <a:srgbClr val="EB7C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09"/>
          <p:cNvSpPr txBox="1"/>
          <p:nvPr>
            <p:ph type="title"/>
          </p:nvPr>
        </p:nvSpPr>
        <p:spPr>
          <a:xfrm>
            <a:off x="550425" y="482601"/>
            <a:ext cx="21606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243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80"/>
              <a:buFont typeface="Calibri"/>
              <a:buChar char="❖"/>
            </a:pPr>
            <a:r>
              <a:rPr b="1" lang="en-GB" sz="258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3D Modelling</a:t>
            </a:r>
            <a:endParaRPr b="1" sz="258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0"/>
              <a:buFont typeface="Calibri"/>
              <a:buNone/>
            </a:pPr>
            <a:r>
              <a:t/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09"/>
          <p:cNvSpPr txBox="1"/>
          <p:nvPr>
            <p:ph idx="4294967295" type="subTitle"/>
          </p:nvPr>
        </p:nvSpPr>
        <p:spPr>
          <a:xfrm>
            <a:off x="907150" y="1784025"/>
            <a:ext cx="2160600" cy="24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099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98"/>
              <a:buChar char="●"/>
            </a:pPr>
            <a:r>
              <a:rPr lang="en-GB" sz="1897">
                <a:solidFill>
                  <a:schemeClr val="lt1"/>
                </a:solidFill>
              </a:rPr>
              <a:t>Extrude</a:t>
            </a:r>
            <a:endParaRPr sz="1697">
              <a:solidFill>
                <a:schemeClr val="lt1"/>
              </a:solidFill>
            </a:endParaRPr>
          </a:p>
          <a:p>
            <a:pPr indent="-31099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98"/>
              <a:buChar char="●"/>
            </a:pPr>
            <a:r>
              <a:rPr lang="en-GB" sz="1897">
                <a:solidFill>
                  <a:schemeClr val="lt1"/>
                </a:solidFill>
              </a:rPr>
              <a:t>Revolve</a:t>
            </a:r>
            <a:endParaRPr sz="1897">
              <a:solidFill>
                <a:schemeClr val="lt1"/>
              </a:solidFill>
            </a:endParaRPr>
          </a:p>
          <a:p>
            <a:pPr indent="-31099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98"/>
              <a:buChar char="●"/>
            </a:pPr>
            <a:r>
              <a:rPr lang="en-GB" sz="1897">
                <a:solidFill>
                  <a:schemeClr val="lt1"/>
                </a:solidFill>
              </a:rPr>
              <a:t>Hole</a:t>
            </a:r>
            <a:endParaRPr sz="1897">
              <a:solidFill>
                <a:schemeClr val="lt1"/>
              </a:solidFill>
            </a:endParaRPr>
          </a:p>
          <a:p>
            <a:pPr indent="-31099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98"/>
              <a:buChar char="●"/>
            </a:pPr>
            <a:r>
              <a:rPr lang="en-GB" sz="1897">
                <a:solidFill>
                  <a:schemeClr val="lt1"/>
                </a:solidFill>
              </a:rPr>
              <a:t>Fillet</a:t>
            </a:r>
            <a:endParaRPr sz="1897">
              <a:solidFill>
                <a:schemeClr val="lt1"/>
              </a:solidFill>
            </a:endParaRPr>
          </a:p>
          <a:p>
            <a:pPr indent="-31099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98"/>
              <a:buChar char="●"/>
            </a:pPr>
            <a:r>
              <a:rPr lang="en-GB" sz="1897">
                <a:solidFill>
                  <a:schemeClr val="lt1"/>
                </a:solidFill>
              </a:rPr>
              <a:t>Chamfer</a:t>
            </a:r>
            <a:endParaRPr sz="1897">
              <a:solidFill>
                <a:schemeClr val="lt1"/>
              </a:solidFill>
            </a:endParaRPr>
          </a:p>
          <a:p>
            <a:pPr indent="-31099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98"/>
              <a:buChar char="●"/>
            </a:pPr>
            <a:r>
              <a:rPr lang="en-GB" sz="1897">
                <a:solidFill>
                  <a:schemeClr val="lt1"/>
                </a:solidFill>
              </a:rPr>
              <a:t>Sweep</a:t>
            </a:r>
            <a:endParaRPr sz="1897">
              <a:solidFill>
                <a:schemeClr val="lt1"/>
              </a:solidFill>
            </a:endParaRPr>
          </a:p>
          <a:p>
            <a:pPr indent="-31099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98"/>
              <a:buChar char="●"/>
            </a:pPr>
            <a:r>
              <a:rPr lang="en-GB" sz="1897">
                <a:solidFill>
                  <a:schemeClr val="lt1"/>
                </a:solidFill>
              </a:rPr>
              <a:t>Loft</a:t>
            </a:r>
            <a:endParaRPr sz="1897">
              <a:solidFill>
                <a:schemeClr val="lt1"/>
              </a:solidFill>
            </a:endParaRPr>
          </a:p>
          <a:p>
            <a:pPr indent="-31099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98"/>
              <a:buChar char="●"/>
            </a:pPr>
            <a:r>
              <a:rPr lang="en-GB" sz="1897">
                <a:solidFill>
                  <a:schemeClr val="lt1"/>
                </a:solidFill>
              </a:rPr>
              <a:t>Construct</a:t>
            </a:r>
            <a:endParaRPr sz="1897">
              <a:solidFill>
                <a:schemeClr val="lt1"/>
              </a:solidFill>
            </a:endParaRPr>
          </a:p>
          <a:p>
            <a:pPr indent="-31099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98"/>
              <a:buChar char="●"/>
            </a:pPr>
            <a:r>
              <a:rPr lang="en-GB" sz="1897">
                <a:solidFill>
                  <a:schemeClr val="lt1"/>
                </a:solidFill>
              </a:rPr>
              <a:t>Project</a:t>
            </a:r>
            <a:endParaRPr sz="1897">
              <a:solidFill>
                <a:schemeClr val="lt1"/>
              </a:solidFill>
            </a:endParaRPr>
          </a:p>
        </p:txBody>
      </p:sp>
      <p:pic>
        <p:nvPicPr>
          <p:cNvPr id="707" name="Google Shape;70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225" y="280875"/>
            <a:ext cx="5997200" cy="4141200"/>
          </a:xfrm>
          <a:prstGeom prst="rect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10"/>
          <p:cNvSpPr/>
          <p:nvPr/>
        </p:nvSpPr>
        <p:spPr>
          <a:xfrm flipH="1" rot="10800000">
            <a:off x="0" y="-358"/>
            <a:ext cx="5065738" cy="5143859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10"/>
          <p:cNvSpPr/>
          <p:nvPr/>
        </p:nvSpPr>
        <p:spPr>
          <a:xfrm flipH="1" rot="10800000">
            <a:off x="0" y="-358"/>
            <a:ext cx="4465335" cy="5143859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10"/>
          <p:cNvSpPr txBox="1"/>
          <p:nvPr>
            <p:ph type="title"/>
          </p:nvPr>
        </p:nvSpPr>
        <p:spPr>
          <a:xfrm>
            <a:off x="108275" y="1765025"/>
            <a:ext cx="3318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433069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20"/>
              <a:buFont typeface="Courier New"/>
              <a:buChar char="❖"/>
            </a:pPr>
            <a:r>
              <a:rPr b="1" lang="en-GB" sz="3220">
                <a:latin typeface="Courier New"/>
                <a:ea typeface="Courier New"/>
                <a:cs typeface="Courier New"/>
                <a:sym typeface="Courier New"/>
              </a:rPr>
              <a:t>ASSIGNMENT </a:t>
            </a:r>
            <a:endParaRPr b="1" sz="322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2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37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6" name="Google Shape;716;p110"/>
          <p:cNvPicPr preferRelativeResize="0"/>
          <p:nvPr/>
        </p:nvPicPr>
        <p:blipFill rotWithShape="1">
          <a:blip r:embed="rId3">
            <a:alphaModFix/>
          </a:blip>
          <a:srcRect b="0" l="4677" r="4668" t="0"/>
          <a:stretch/>
        </p:blipFill>
        <p:spPr>
          <a:xfrm>
            <a:off x="5539525" y="223000"/>
            <a:ext cx="2812376" cy="21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10"/>
          <p:cNvPicPr preferRelativeResize="0"/>
          <p:nvPr/>
        </p:nvPicPr>
        <p:blipFill rotWithShape="1">
          <a:blip r:embed="rId4">
            <a:alphaModFix/>
          </a:blip>
          <a:srcRect b="0" l="5979" r="6988" t="0"/>
          <a:stretch/>
        </p:blipFill>
        <p:spPr>
          <a:xfrm>
            <a:off x="5539525" y="2618700"/>
            <a:ext cx="2812375" cy="21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11"/>
          <p:cNvSpPr/>
          <p:nvPr/>
        </p:nvSpPr>
        <p:spPr>
          <a:xfrm flipH="1" rot="10800000">
            <a:off x="0" y="-358"/>
            <a:ext cx="5065738" cy="5143859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11"/>
          <p:cNvSpPr/>
          <p:nvPr/>
        </p:nvSpPr>
        <p:spPr>
          <a:xfrm flipH="1" rot="10800000">
            <a:off x="0" y="-358"/>
            <a:ext cx="4465335" cy="5143859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11"/>
          <p:cNvSpPr txBox="1"/>
          <p:nvPr>
            <p:ph type="title"/>
          </p:nvPr>
        </p:nvSpPr>
        <p:spPr>
          <a:xfrm>
            <a:off x="108275" y="1765025"/>
            <a:ext cx="3318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433069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20"/>
              <a:buFont typeface="Courier New"/>
              <a:buChar char="❖"/>
            </a:pPr>
            <a:r>
              <a:rPr b="1" lang="en-GB" sz="3220">
                <a:latin typeface="Courier New"/>
                <a:ea typeface="Courier New"/>
                <a:cs typeface="Courier New"/>
                <a:sym typeface="Courier New"/>
              </a:rPr>
              <a:t>ASSIGNMENT </a:t>
            </a:r>
            <a:endParaRPr b="1" sz="322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2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37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picture containing icon&#10;&#10;Description automatically generated" id="726" name="Google Shape;726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7901" y="427800"/>
            <a:ext cx="3131125" cy="209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indoor, electronics&#10;&#10;Description automatically generated" id="727" name="Google Shape;727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924" y="2824850"/>
            <a:ext cx="3131125" cy="20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2"/>
          <p:cNvSpPr/>
          <p:nvPr/>
        </p:nvSpPr>
        <p:spPr>
          <a:xfrm>
            <a:off x="6050" y="3150"/>
            <a:ext cx="91440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12"/>
          <p:cNvSpPr/>
          <p:nvPr/>
        </p:nvSpPr>
        <p:spPr>
          <a:xfrm>
            <a:off x="0" y="3150"/>
            <a:ext cx="3294101" cy="5143500"/>
          </a:xfrm>
          <a:custGeom>
            <a:rect b="b" l="l" r="r" t="t"/>
            <a:pathLst>
              <a:path extrusionOk="0" h="6858000" w="4512467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12"/>
          <p:cNvSpPr txBox="1"/>
          <p:nvPr/>
        </p:nvSpPr>
        <p:spPr>
          <a:xfrm>
            <a:off x="65474" y="502850"/>
            <a:ext cx="2776500" cy="4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7719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C62828"/>
              </a:buClr>
              <a:buSzPts val="3000"/>
              <a:buFont typeface="Arial"/>
              <a:buNone/>
            </a:pPr>
            <a: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GB" sz="3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be learned in the later part of the course</a:t>
            </a:r>
            <a:endParaRPr b="0" i="0" sz="3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12"/>
          <p:cNvSpPr txBox="1"/>
          <p:nvPr/>
        </p:nvSpPr>
        <p:spPr>
          <a:xfrm>
            <a:off x="4244975" y="1070250"/>
            <a:ext cx="929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Airfoil DAT to spline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12"/>
          <p:cNvSpPr txBox="1"/>
          <p:nvPr/>
        </p:nvSpPr>
        <p:spPr>
          <a:xfrm>
            <a:off x="4244900" y="2326825"/>
            <a:ext cx="11235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 airfoil in fusion 360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12"/>
          <p:cNvSpPr txBox="1"/>
          <p:nvPr/>
        </p:nvSpPr>
        <p:spPr>
          <a:xfrm>
            <a:off x="4342025" y="3819324"/>
            <a:ext cx="929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 modelling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12"/>
          <p:cNvSpPr txBox="1"/>
          <p:nvPr/>
        </p:nvSpPr>
        <p:spPr>
          <a:xfrm>
            <a:off x="6409325" y="1070250"/>
            <a:ext cx="9294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modelling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12"/>
          <p:cNvSpPr txBox="1"/>
          <p:nvPr/>
        </p:nvSpPr>
        <p:spPr>
          <a:xfrm>
            <a:off x="6409325" y="2324534"/>
            <a:ext cx="10815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Fuselage, Empenn</a:t>
            </a: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 and Rendering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0" name="Google Shape;74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75" y="1222650"/>
            <a:ext cx="501525" cy="4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75" y="2479225"/>
            <a:ext cx="501525" cy="4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750" y="1222650"/>
            <a:ext cx="501525" cy="4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750" y="2479225"/>
            <a:ext cx="501525" cy="4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75" y="3921250"/>
            <a:ext cx="501525" cy="4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12"/>
          <p:cNvSpPr txBox="1"/>
          <p:nvPr/>
        </p:nvSpPr>
        <p:spPr>
          <a:xfrm>
            <a:off x="6488400" y="3819334"/>
            <a:ext cx="10815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Propeller Modelling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275" y="3971725"/>
            <a:ext cx="501525" cy="4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12"/>
          <p:cNvSpPr/>
          <p:nvPr/>
        </p:nvSpPr>
        <p:spPr>
          <a:xfrm flipH="1">
            <a:off x="5042522" y="0"/>
            <a:ext cx="866357" cy="443257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12"/>
          <p:cNvSpPr/>
          <p:nvPr/>
        </p:nvSpPr>
        <p:spPr>
          <a:xfrm flipH="1">
            <a:off x="7433556" y="4258679"/>
            <a:ext cx="1328707" cy="855071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12"/>
          <p:cNvSpPr/>
          <p:nvPr/>
        </p:nvSpPr>
        <p:spPr>
          <a:xfrm flipH="1">
            <a:off x="7969554" y="4664316"/>
            <a:ext cx="1174455" cy="449434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12"/>
          <p:cNvSpPr/>
          <p:nvPr/>
        </p:nvSpPr>
        <p:spPr>
          <a:xfrm flipH="1">
            <a:off x="2971133" y="-1"/>
            <a:ext cx="1303051" cy="719652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12"/>
          <p:cNvSpPr/>
          <p:nvPr/>
        </p:nvSpPr>
        <p:spPr>
          <a:xfrm flipH="1" rot="10800000">
            <a:off x="8228225" y="-418"/>
            <a:ext cx="901815" cy="608299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3"/>
          <p:cNvSpPr/>
          <p:nvPr/>
        </p:nvSpPr>
        <p:spPr>
          <a:xfrm>
            <a:off x="6050" y="3150"/>
            <a:ext cx="91440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13"/>
          <p:cNvSpPr/>
          <p:nvPr/>
        </p:nvSpPr>
        <p:spPr>
          <a:xfrm>
            <a:off x="0" y="3150"/>
            <a:ext cx="3294101" cy="5143500"/>
          </a:xfrm>
          <a:custGeom>
            <a:rect b="b" l="l" r="r" t="t"/>
            <a:pathLst>
              <a:path extrusionOk="0" h="6858000" w="4512467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13"/>
          <p:cNvSpPr txBox="1"/>
          <p:nvPr/>
        </p:nvSpPr>
        <p:spPr>
          <a:xfrm>
            <a:off x="276750" y="1615725"/>
            <a:ext cx="27444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74983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80"/>
              <a:buFont typeface="Georgia"/>
              <a:buChar char="❖"/>
            </a:pPr>
            <a:r>
              <a:rPr b="1" lang="en-GB" sz="2418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TIMELINE</a:t>
            </a:r>
            <a:endParaRPr b="1" sz="4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9" name="Google Shape;759;p113"/>
          <p:cNvSpPr/>
          <p:nvPr/>
        </p:nvSpPr>
        <p:spPr>
          <a:xfrm flipH="1">
            <a:off x="5042522" y="0"/>
            <a:ext cx="866357" cy="443257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13"/>
          <p:cNvSpPr/>
          <p:nvPr/>
        </p:nvSpPr>
        <p:spPr>
          <a:xfrm flipH="1">
            <a:off x="7969554" y="4664316"/>
            <a:ext cx="1174455" cy="449434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13"/>
          <p:cNvSpPr/>
          <p:nvPr/>
        </p:nvSpPr>
        <p:spPr>
          <a:xfrm flipH="1">
            <a:off x="2971133" y="-1"/>
            <a:ext cx="1303051" cy="719652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13"/>
          <p:cNvSpPr/>
          <p:nvPr/>
        </p:nvSpPr>
        <p:spPr>
          <a:xfrm flipH="1" rot="10800000">
            <a:off x="8228225" y="-418"/>
            <a:ext cx="901815" cy="608299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63" name="Google Shape;763;p113"/>
          <p:cNvGraphicFramePr/>
          <p:nvPr/>
        </p:nvGraphicFramePr>
        <p:xfrm>
          <a:off x="3637242" y="8246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{5B566B8E-93D2-4B14-8A4D-182A583B3CBB}</a:tableStyleId>
              </a:tblPr>
              <a:tblGrid>
                <a:gridCol w="993475"/>
                <a:gridCol w="4016300"/>
              </a:tblGrid>
              <a:tr h="39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WEEK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CONTENTS 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 anchor="ctr"/>
                </a:tc>
              </a:tr>
              <a:tr h="61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Basics of Aeromodelling ,Download and basic of Fusion 360 software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</a:tr>
              <a:tr h="39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Basic features in fusion 360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</a:tr>
              <a:tr h="551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Drawings in </a:t>
                      </a:r>
                      <a:r>
                        <a:rPr b="1" lang="en-GB" u="none" cap="none" strike="noStrike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Fusion 360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and 3D modelling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</a:tr>
              <a:tr h="39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3D modelling in Fusion 360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</a:tr>
              <a:tr h="61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5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Import of Airfoil data ,design wings and propeller in Autodesk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</a:tr>
              <a:tr h="39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Design of fuselage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</a:tr>
              <a:tr h="44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Design of empennage of aircraft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83475" marB="83475" marR="62625" marL="1085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14"/>
          <p:cNvSpPr/>
          <p:nvPr/>
        </p:nvSpPr>
        <p:spPr>
          <a:xfrm>
            <a:off x="2275" y="0"/>
            <a:ext cx="91440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14"/>
          <p:cNvSpPr/>
          <p:nvPr/>
        </p:nvSpPr>
        <p:spPr>
          <a:xfrm flipH="1">
            <a:off x="397897" y="0"/>
            <a:ext cx="866357" cy="443257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14"/>
          <p:cNvSpPr/>
          <p:nvPr/>
        </p:nvSpPr>
        <p:spPr>
          <a:xfrm flipH="1">
            <a:off x="2971133" y="-1"/>
            <a:ext cx="1303051" cy="719652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14"/>
          <p:cNvSpPr/>
          <p:nvPr/>
        </p:nvSpPr>
        <p:spPr>
          <a:xfrm flipH="1">
            <a:off x="0" y="2202623"/>
            <a:ext cx="119806" cy="414747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14"/>
          <p:cNvSpPr/>
          <p:nvPr/>
        </p:nvSpPr>
        <p:spPr>
          <a:xfrm flipH="1">
            <a:off x="575" y="4598894"/>
            <a:ext cx="967613" cy="544402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14"/>
          <p:cNvSpPr/>
          <p:nvPr/>
        </p:nvSpPr>
        <p:spPr>
          <a:xfrm flipH="1">
            <a:off x="7827801" y="4524935"/>
            <a:ext cx="899092" cy="618502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14"/>
          <p:cNvSpPr/>
          <p:nvPr/>
        </p:nvSpPr>
        <p:spPr>
          <a:xfrm flipH="1">
            <a:off x="8313924" y="4818376"/>
            <a:ext cx="794715" cy="325090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eeting with solid fill" id="775" name="Google Shape;775;p114"/>
          <p:cNvPicPr preferRelativeResize="0"/>
          <p:nvPr/>
        </p:nvPicPr>
        <p:blipFill rotWithShape="1">
          <a:blip r:embed="rId3">
            <a:alphaModFix/>
          </a:blip>
          <a:srcRect b="8639" l="5544" r="0" t="20135"/>
          <a:stretch/>
        </p:blipFill>
        <p:spPr>
          <a:xfrm>
            <a:off x="7961825" y="0"/>
            <a:ext cx="1184450" cy="77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114"/>
          <p:cNvGrpSpPr/>
          <p:nvPr/>
        </p:nvGrpSpPr>
        <p:grpSpPr>
          <a:xfrm>
            <a:off x="884825" y="1115116"/>
            <a:ext cx="7374359" cy="3355382"/>
            <a:chOff x="900" y="369458"/>
            <a:chExt cx="7374359" cy="3694541"/>
          </a:xfrm>
        </p:grpSpPr>
        <p:sp>
          <p:nvSpPr>
            <p:cNvPr id="777" name="Google Shape;777;p114"/>
            <p:cNvSpPr/>
            <p:nvPr/>
          </p:nvSpPr>
          <p:spPr>
            <a:xfrm>
              <a:off x="900" y="369458"/>
              <a:ext cx="2341066" cy="3694541"/>
            </a:xfrm>
            <a:prstGeom prst="roundRect">
              <a:avLst>
                <a:gd fmla="val 1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14"/>
            <p:cNvSpPr txBox="1"/>
            <p:nvPr/>
          </p:nvSpPr>
          <p:spPr>
            <a:xfrm>
              <a:off x="900" y="369458"/>
              <a:ext cx="2341200" cy="11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14"/>
            <p:cNvSpPr/>
            <p:nvPr/>
          </p:nvSpPr>
          <p:spPr>
            <a:xfrm>
              <a:off x="235007" y="1219398"/>
              <a:ext cx="1872853" cy="390177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8980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4"/>
            <p:cNvSpPr txBox="1"/>
            <p:nvPr/>
          </p:nvSpPr>
          <p:spPr>
            <a:xfrm>
              <a:off x="246435" y="1230826"/>
              <a:ext cx="18501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Aman Kumar Singh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14"/>
            <p:cNvSpPr/>
            <p:nvPr/>
          </p:nvSpPr>
          <p:spPr>
            <a:xfrm>
              <a:off x="235007" y="1669603"/>
              <a:ext cx="1872853" cy="390177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8784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4"/>
            <p:cNvSpPr txBox="1"/>
            <p:nvPr/>
          </p:nvSpPr>
          <p:spPr>
            <a:xfrm>
              <a:off x="246435" y="1681031"/>
              <a:ext cx="1849997" cy="367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Ashish Sharma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14"/>
            <p:cNvSpPr/>
            <p:nvPr/>
          </p:nvSpPr>
          <p:spPr>
            <a:xfrm>
              <a:off x="235007" y="2119808"/>
              <a:ext cx="1872853" cy="390177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85882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14"/>
            <p:cNvSpPr txBox="1"/>
            <p:nvPr/>
          </p:nvSpPr>
          <p:spPr>
            <a:xfrm>
              <a:off x="246435" y="2131236"/>
              <a:ext cx="1849997" cy="367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Naveen Teja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14"/>
            <p:cNvSpPr/>
            <p:nvPr/>
          </p:nvSpPr>
          <p:spPr>
            <a:xfrm>
              <a:off x="235007" y="2570013"/>
              <a:ext cx="1872853" cy="390177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83529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4"/>
            <p:cNvSpPr txBox="1"/>
            <p:nvPr/>
          </p:nvSpPr>
          <p:spPr>
            <a:xfrm>
              <a:off x="246435" y="2581441"/>
              <a:ext cx="1849997" cy="367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Padma Ram Rahar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14"/>
            <p:cNvSpPr/>
            <p:nvPr/>
          </p:nvSpPr>
          <p:spPr>
            <a:xfrm>
              <a:off x="235007" y="3020218"/>
              <a:ext cx="1872853" cy="390177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81568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4"/>
            <p:cNvSpPr txBox="1"/>
            <p:nvPr/>
          </p:nvSpPr>
          <p:spPr>
            <a:xfrm>
              <a:off x="246435" y="3031646"/>
              <a:ext cx="1849997" cy="367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Shubham Kumar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14"/>
            <p:cNvSpPr/>
            <p:nvPr/>
          </p:nvSpPr>
          <p:spPr>
            <a:xfrm>
              <a:off x="235007" y="3470423"/>
              <a:ext cx="1872853" cy="390177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9607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4"/>
            <p:cNvSpPr txBox="1"/>
            <p:nvPr/>
          </p:nvSpPr>
          <p:spPr>
            <a:xfrm>
              <a:off x="246435" y="3481851"/>
              <a:ext cx="1849997" cy="367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Vasu Paliwal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14"/>
            <p:cNvSpPr/>
            <p:nvPr/>
          </p:nvSpPr>
          <p:spPr>
            <a:xfrm>
              <a:off x="2517546" y="369458"/>
              <a:ext cx="2341066" cy="3694541"/>
            </a:xfrm>
            <a:prstGeom prst="roundRect">
              <a:avLst>
                <a:gd fmla="val 1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4"/>
            <p:cNvSpPr txBox="1"/>
            <p:nvPr/>
          </p:nvSpPr>
          <p:spPr>
            <a:xfrm>
              <a:off x="2517546" y="369458"/>
              <a:ext cx="2341066" cy="1108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14"/>
            <p:cNvSpPr/>
            <p:nvPr/>
          </p:nvSpPr>
          <p:spPr>
            <a:xfrm>
              <a:off x="2751653" y="1221680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7254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4"/>
            <p:cNvSpPr txBox="1"/>
            <p:nvPr/>
          </p:nvSpPr>
          <p:spPr>
            <a:xfrm>
              <a:off x="2761400" y="1231427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Abhiyanshu Kumar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14"/>
            <p:cNvSpPr/>
            <p:nvPr/>
          </p:nvSpPr>
          <p:spPr>
            <a:xfrm>
              <a:off x="2751653" y="1605657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5294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4"/>
            <p:cNvSpPr txBox="1"/>
            <p:nvPr/>
          </p:nvSpPr>
          <p:spPr>
            <a:xfrm>
              <a:off x="2761400" y="1615404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Anukriti Singh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14"/>
            <p:cNvSpPr/>
            <p:nvPr/>
          </p:nvSpPr>
          <p:spPr>
            <a:xfrm>
              <a:off x="2751653" y="1989633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333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4"/>
            <p:cNvSpPr txBox="1"/>
            <p:nvPr/>
          </p:nvSpPr>
          <p:spPr>
            <a:xfrm>
              <a:off x="2761400" y="1999380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Kritika Bansal 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14"/>
            <p:cNvSpPr/>
            <p:nvPr/>
          </p:nvSpPr>
          <p:spPr>
            <a:xfrm>
              <a:off x="2751653" y="2373610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7098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4"/>
            <p:cNvSpPr txBox="1"/>
            <p:nvPr/>
          </p:nvSpPr>
          <p:spPr>
            <a:xfrm>
              <a:off x="2761400" y="2383357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Preeti Kumari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14"/>
            <p:cNvSpPr/>
            <p:nvPr/>
          </p:nvSpPr>
          <p:spPr>
            <a:xfrm>
              <a:off x="2751653" y="2757586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9019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4"/>
            <p:cNvSpPr txBox="1"/>
            <p:nvPr/>
          </p:nvSpPr>
          <p:spPr>
            <a:xfrm>
              <a:off x="2761400" y="2767333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Priya Satwika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14"/>
            <p:cNvSpPr/>
            <p:nvPr/>
          </p:nvSpPr>
          <p:spPr>
            <a:xfrm>
              <a:off x="2751653" y="3141563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6666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4"/>
            <p:cNvSpPr txBox="1"/>
            <p:nvPr/>
          </p:nvSpPr>
          <p:spPr>
            <a:xfrm>
              <a:off x="2761400" y="3151310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Rohit Chaudhary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14"/>
            <p:cNvSpPr/>
            <p:nvPr/>
          </p:nvSpPr>
          <p:spPr>
            <a:xfrm>
              <a:off x="2751653" y="3525539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4705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4"/>
            <p:cNvSpPr txBox="1"/>
            <p:nvPr/>
          </p:nvSpPr>
          <p:spPr>
            <a:xfrm>
              <a:off x="2761400" y="3535286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Shivangi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14"/>
            <p:cNvSpPr/>
            <p:nvPr/>
          </p:nvSpPr>
          <p:spPr>
            <a:xfrm>
              <a:off x="5034193" y="369458"/>
              <a:ext cx="2341066" cy="3694541"/>
            </a:xfrm>
            <a:prstGeom prst="roundRect">
              <a:avLst>
                <a:gd fmla="val 1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4"/>
            <p:cNvSpPr txBox="1"/>
            <p:nvPr/>
          </p:nvSpPr>
          <p:spPr>
            <a:xfrm>
              <a:off x="5034193" y="369458"/>
              <a:ext cx="2341066" cy="1108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14"/>
            <p:cNvSpPr/>
            <p:nvPr/>
          </p:nvSpPr>
          <p:spPr>
            <a:xfrm>
              <a:off x="5268299" y="1221680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2745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4"/>
            <p:cNvSpPr txBox="1"/>
            <p:nvPr/>
          </p:nvSpPr>
          <p:spPr>
            <a:xfrm>
              <a:off x="5278046" y="1231427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Aastha Sitpal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14"/>
            <p:cNvSpPr/>
            <p:nvPr/>
          </p:nvSpPr>
          <p:spPr>
            <a:xfrm>
              <a:off x="5268299" y="1605657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60392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4"/>
            <p:cNvSpPr txBox="1"/>
            <p:nvPr/>
          </p:nvSpPr>
          <p:spPr>
            <a:xfrm>
              <a:off x="5278046" y="1615404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Aryan Raj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14"/>
            <p:cNvSpPr/>
            <p:nvPr/>
          </p:nvSpPr>
          <p:spPr>
            <a:xfrm>
              <a:off x="5268299" y="1989633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58431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4"/>
            <p:cNvSpPr txBox="1"/>
            <p:nvPr/>
          </p:nvSpPr>
          <p:spPr>
            <a:xfrm>
              <a:off x="5278046" y="1999380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Baishali Das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14"/>
            <p:cNvSpPr/>
            <p:nvPr/>
          </p:nvSpPr>
          <p:spPr>
            <a:xfrm>
              <a:off x="5268299" y="2373610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5647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4"/>
            <p:cNvSpPr txBox="1"/>
            <p:nvPr/>
          </p:nvSpPr>
          <p:spPr>
            <a:xfrm>
              <a:off x="5278046" y="2383357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Keyur Panchal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14"/>
            <p:cNvSpPr/>
            <p:nvPr/>
          </p:nvSpPr>
          <p:spPr>
            <a:xfrm>
              <a:off x="5268299" y="2757586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54117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4"/>
            <p:cNvSpPr txBox="1"/>
            <p:nvPr/>
          </p:nvSpPr>
          <p:spPr>
            <a:xfrm>
              <a:off x="5278046" y="2767333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Prakhar Gupta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14"/>
            <p:cNvSpPr/>
            <p:nvPr/>
          </p:nvSpPr>
          <p:spPr>
            <a:xfrm>
              <a:off x="5268299" y="3141563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52156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4"/>
            <p:cNvSpPr txBox="1"/>
            <p:nvPr/>
          </p:nvSpPr>
          <p:spPr>
            <a:xfrm>
              <a:off x="5278046" y="3151310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Rahbar Shakeer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14"/>
            <p:cNvSpPr/>
            <p:nvPr/>
          </p:nvSpPr>
          <p:spPr>
            <a:xfrm>
              <a:off x="5268299" y="3525539"/>
              <a:ext cx="1872853" cy="332779"/>
            </a:xfrm>
            <a:prstGeom prst="roundRect">
              <a:avLst>
                <a:gd fmla="val 10000" name="adj"/>
              </a:avLst>
            </a:prstGeom>
            <a:solidFill>
              <a:srgbClr val="4372C3">
                <a:alpha val="4980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4"/>
            <p:cNvSpPr txBox="1"/>
            <p:nvPr/>
          </p:nvSpPr>
          <p:spPr>
            <a:xfrm>
              <a:off x="5278046" y="3535286"/>
              <a:ext cx="1853359" cy="3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35550" spcFirstLastPara="1" rIns="35550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1" i="0" lang="en-GB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Sushma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97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97"/>
          <p:cNvSpPr/>
          <p:nvPr/>
        </p:nvSpPr>
        <p:spPr>
          <a:xfrm flipH="1" rot="10800000">
            <a:off x="6096642" y="0"/>
            <a:ext cx="3047358" cy="1182309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97"/>
          <p:cNvSpPr/>
          <p:nvPr/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1998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97"/>
          <p:cNvSpPr txBox="1"/>
          <p:nvPr/>
        </p:nvSpPr>
        <p:spPr>
          <a:xfrm>
            <a:off x="346147" y="262010"/>
            <a:ext cx="7533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19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❖"/>
            </a:pPr>
            <a:r>
              <a:rPr b="1" i="0" lang="en-GB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 TO BE PERFORMED</a:t>
            </a:r>
            <a:endParaRPr/>
          </a:p>
        </p:txBody>
      </p:sp>
      <p:grpSp>
        <p:nvGrpSpPr>
          <p:cNvPr id="556" name="Google Shape;556;p97"/>
          <p:cNvGrpSpPr/>
          <p:nvPr/>
        </p:nvGrpSpPr>
        <p:grpSpPr>
          <a:xfrm>
            <a:off x="529571" y="1829235"/>
            <a:ext cx="8102812" cy="2655001"/>
            <a:chOff x="46529" y="244801"/>
            <a:chExt cx="8102812" cy="2655001"/>
          </a:xfrm>
        </p:grpSpPr>
        <p:sp>
          <p:nvSpPr>
            <p:cNvPr id="557" name="Google Shape;557;p97"/>
            <p:cNvSpPr/>
            <p:nvPr/>
          </p:nvSpPr>
          <p:spPr>
            <a:xfrm>
              <a:off x="518185" y="244801"/>
              <a:ext cx="1475437" cy="1475437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7"/>
            <p:cNvSpPr/>
            <p:nvPr/>
          </p:nvSpPr>
          <p:spPr>
            <a:xfrm>
              <a:off x="832623" y="559239"/>
              <a:ext cx="846562" cy="84656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7"/>
            <p:cNvSpPr/>
            <p:nvPr/>
          </p:nvSpPr>
          <p:spPr>
            <a:xfrm>
              <a:off x="46529" y="2179802"/>
              <a:ext cx="241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7"/>
            <p:cNvSpPr txBox="1"/>
            <p:nvPr/>
          </p:nvSpPr>
          <p:spPr>
            <a:xfrm>
              <a:off x="46529" y="2179802"/>
              <a:ext cx="241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Georgia"/>
                <a:buNone/>
              </a:pPr>
              <a:r>
                <a:rPr b="1" i="0" lang="en-GB" sz="32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DESIGN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97"/>
            <p:cNvSpPr/>
            <p:nvPr/>
          </p:nvSpPr>
          <p:spPr>
            <a:xfrm>
              <a:off x="3360216" y="244801"/>
              <a:ext cx="1475437" cy="1475437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7"/>
            <p:cNvSpPr/>
            <p:nvPr/>
          </p:nvSpPr>
          <p:spPr>
            <a:xfrm>
              <a:off x="3674654" y="559239"/>
              <a:ext cx="846562" cy="84656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7"/>
            <p:cNvSpPr/>
            <p:nvPr/>
          </p:nvSpPr>
          <p:spPr>
            <a:xfrm>
              <a:off x="2888560" y="2179802"/>
              <a:ext cx="241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7"/>
            <p:cNvSpPr txBox="1"/>
            <p:nvPr/>
          </p:nvSpPr>
          <p:spPr>
            <a:xfrm>
              <a:off x="2888560" y="2179802"/>
              <a:ext cx="241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Georgia"/>
                <a:buNone/>
              </a:pPr>
              <a:r>
                <a:rPr b="1" i="0" lang="en-GB" sz="32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BUILD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97"/>
            <p:cNvSpPr/>
            <p:nvPr/>
          </p:nvSpPr>
          <p:spPr>
            <a:xfrm>
              <a:off x="6202248" y="244801"/>
              <a:ext cx="1475437" cy="1475437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7"/>
            <p:cNvSpPr/>
            <p:nvPr/>
          </p:nvSpPr>
          <p:spPr>
            <a:xfrm>
              <a:off x="6516685" y="559239"/>
              <a:ext cx="846562" cy="84656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7"/>
            <p:cNvSpPr/>
            <p:nvPr/>
          </p:nvSpPr>
          <p:spPr>
            <a:xfrm>
              <a:off x="5730591" y="2179802"/>
              <a:ext cx="241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7"/>
            <p:cNvSpPr txBox="1"/>
            <p:nvPr/>
          </p:nvSpPr>
          <p:spPr>
            <a:xfrm>
              <a:off x="5730591" y="2179802"/>
              <a:ext cx="2418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Georgia"/>
                <a:buNone/>
              </a:pPr>
              <a:r>
                <a:rPr b="1" i="0" lang="en-GB" sz="32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FLY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5"/>
          <p:cNvSpPr/>
          <p:nvPr/>
        </p:nvSpPr>
        <p:spPr>
          <a:xfrm>
            <a:off x="2286" y="0"/>
            <a:ext cx="9141600" cy="514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15"/>
          <p:cNvSpPr/>
          <p:nvPr/>
        </p:nvSpPr>
        <p:spPr>
          <a:xfrm>
            <a:off x="1161124" y="771300"/>
            <a:ext cx="6703200" cy="3277500"/>
          </a:xfrm>
          <a:prstGeom prst="roundRect">
            <a:avLst>
              <a:gd fmla="val 275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15"/>
          <p:cNvSpPr txBox="1"/>
          <p:nvPr>
            <p:ph type="ctrTitle"/>
          </p:nvPr>
        </p:nvSpPr>
        <p:spPr>
          <a:xfrm>
            <a:off x="1386049" y="847750"/>
            <a:ext cx="62481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alibri"/>
              <a:buNone/>
            </a:pPr>
            <a:r>
              <a:rPr b="1" lang="en-GB" sz="7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THANK YOU</a:t>
            </a:r>
            <a:endParaRPr b="1" sz="7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alibri"/>
              <a:buNone/>
            </a:pPr>
            <a:r>
              <a:rPr b="1" lang="en-GB" sz="3000">
                <a:solidFill>
                  <a:srgbClr val="FFFFFF"/>
                </a:solidFill>
              </a:rPr>
              <a:t>CAD D</a:t>
            </a:r>
            <a:r>
              <a:rPr b="1" lang="en-GB" sz="3000">
                <a:solidFill>
                  <a:srgbClr val="FFFFFF"/>
                </a:solidFill>
              </a:rPr>
              <a:t>esigning</a:t>
            </a:r>
            <a:r>
              <a:rPr b="1" lang="en-GB" sz="7200">
                <a:solidFill>
                  <a:srgbClr val="FFFFFF"/>
                </a:solidFill>
              </a:rPr>
              <a:t> </a:t>
            </a:r>
            <a:endParaRPr b="1" sz="7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alibri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830" name="Google Shape;830;p115"/>
          <p:cNvSpPr/>
          <p:nvPr/>
        </p:nvSpPr>
        <p:spPr>
          <a:xfrm flipH="1">
            <a:off x="397897" y="0"/>
            <a:ext cx="866356" cy="443257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15"/>
          <p:cNvSpPr/>
          <p:nvPr/>
        </p:nvSpPr>
        <p:spPr>
          <a:xfrm flipH="1">
            <a:off x="6068058" y="-1"/>
            <a:ext cx="1303051" cy="719652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15"/>
          <p:cNvSpPr/>
          <p:nvPr/>
        </p:nvSpPr>
        <p:spPr>
          <a:xfrm flipH="1">
            <a:off x="0" y="2202623"/>
            <a:ext cx="119806" cy="414747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15"/>
          <p:cNvSpPr/>
          <p:nvPr/>
        </p:nvSpPr>
        <p:spPr>
          <a:xfrm flipH="1">
            <a:off x="0" y="4376737"/>
            <a:ext cx="1161135" cy="766763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15"/>
          <p:cNvSpPr/>
          <p:nvPr/>
        </p:nvSpPr>
        <p:spPr>
          <a:xfrm flipH="1">
            <a:off x="7490681" y="4235104"/>
            <a:ext cx="1328707" cy="855071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115"/>
          <p:cNvSpPr/>
          <p:nvPr/>
        </p:nvSpPr>
        <p:spPr>
          <a:xfrm flipH="1">
            <a:off x="7918379" y="4640741"/>
            <a:ext cx="1174455" cy="449434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98"/>
          <p:cNvSpPr/>
          <p:nvPr/>
        </p:nvSpPr>
        <p:spPr>
          <a:xfrm flipH="1">
            <a:off x="0" y="0"/>
            <a:ext cx="9144000" cy="1182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98"/>
          <p:cNvSpPr/>
          <p:nvPr/>
        </p:nvSpPr>
        <p:spPr>
          <a:xfrm flipH="1" rot="10800000">
            <a:off x="6096642" y="9"/>
            <a:ext cx="3047400" cy="11823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98"/>
          <p:cNvSpPr/>
          <p:nvPr/>
        </p:nvSpPr>
        <p:spPr>
          <a:xfrm rot="5400000">
            <a:off x="3980852" y="-3980850"/>
            <a:ext cx="1182300" cy="91440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1998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98"/>
          <p:cNvSpPr txBox="1"/>
          <p:nvPr/>
        </p:nvSpPr>
        <p:spPr>
          <a:xfrm>
            <a:off x="346147" y="262010"/>
            <a:ext cx="7533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19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❖"/>
            </a:pPr>
            <a:r>
              <a:rPr b="1" lang="en-GB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TOPICS COVERED TILL NOW</a:t>
            </a:r>
            <a:endParaRPr b="1"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25" y="2743650"/>
            <a:ext cx="2693450" cy="216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000" y="2743650"/>
            <a:ext cx="2693451" cy="21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8"/>
          <p:cNvSpPr txBox="1"/>
          <p:nvPr/>
        </p:nvSpPr>
        <p:spPr>
          <a:xfrm>
            <a:off x="346150" y="1297325"/>
            <a:ext cx="83544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92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●"/>
            </a:pPr>
            <a:r>
              <a:rPr b="1" lang="en-GB" sz="1300">
                <a:solidFill>
                  <a:schemeClr val="dk1"/>
                </a:solidFill>
              </a:rPr>
              <a:t>Introduction, Avionics, Types of aircrafts, Terminologies, Installing Fusion 360, Basic functionalities in Fusion 360</a:t>
            </a:r>
            <a:endParaRPr b="1" sz="1700"/>
          </a:p>
          <a:p>
            <a:pPr indent="-3492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●"/>
            </a:pPr>
            <a:r>
              <a:rPr b="1" lang="en-GB" sz="1300">
                <a:solidFill>
                  <a:schemeClr val="dk1"/>
                </a:solidFill>
              </a:rPr>
              <a:t>2D sketching, converting 2D sketch to 3D model</a:t>
            </a:r>
            <a:endParaRPr b="1" sz="1700"/>
          </a:p>
          <a:p>
            <a:pPr indent="-3492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900"/>
              <a:buFont typeface="Times New Roman"/>
              <a:buChar char="●"/>
            </a:pPr>
            <a:r>
              <a:rPr b="1" lang="en-GB" sz="1300">
                <a:solidFill>
                  <a:schemeClr val="dk1"/>
                </a:solidFill>
              </a:rPr>
              <a:t>Getting used to different tools and different features in 3D modelling, In depth 3D modelling</a:t>
            </a:r>
            <a:endParaRPr b="1"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9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99"/>
          <p:cNvSpPr/>
          <p:nvPr/>
        </p:nvSpPr>
        <p:spPr>
          <a:xfrm flipH="1">
            <a:off x="390858" y="683337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548B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99"/>
          <p:cNvSpPr/>
          <p:nvPr/>
        </p:nvSpPr>
        <p:spPr>
          <a:xfrm flipH="1">
            <a:off x="0" y="1027826"/>
            <a:ext cx="395419" cy="39387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99"/>
          <p:cNvSpPr/>
          <p:nvPr/>
        </p:nvSpPr>
        <p:spPr>
          <a:xfrm flipH="1">
            <a:off x="600123" y="482600"/>
            <a:ext cx="307028" cy="4141060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345D7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99"/>
          <p:cNvSpPr/>
          <p:nvPr/>
        </p:nvSpPr>
        <p:spPr>
          <a:xfrm>
            <a:off x="596646" y="483286"/>
            <a:ext cx="2892018" cy="3938735"/>
          </a:xfrm>
          <a:prstGeom prst="rect">
            <a:avLst/>
          </a:prstGeom>
          <a:solidFill>
            <a:srgbClr val="436E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99"/>
          <p:cNvSpPr txBox="1"/>
          <p:nvPr>
            <p:ph idx="4294967295" type="title"/>
          </p:nvPr>
        </p:nvSpPr>
        <p:spPr>
          <a:xfrm>
            <a:off x="861325" y="578625"/>
            <a:ext cx="23871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❖"/>
            </a:pPr>
            <a:r>
              <a:rPr b="1" lang="en-GB" sz="2300">
                <a:solidFill>
                  <a:schemeClr val="lt1"/>
                </a:solidFill>
              </a:rPr>
              <a:t>Basics of</a:t>
            </a:r>
            <a:endParaRPr b="1" sz="23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lang="en-GB" sz="2300">
                <a:solidFill>
                  <a:schemeClr val="lt1"/>
                </a:solidFill>
              </a:rPr>
              <a:t>Aeromodelling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91" name="Google Shape;591;p99"/>
          <p:cNvSpPr txBox="1"/>
          <p:nvPr>
            <p:ph idx="4294967295" type="body"/>
          </p:nvPr>
        </p:nvSpPr>
        <p:spPr>
          <a:xfrm>
            <a:off x="842513" y="1604826"/>
            <a:ext cx="2400300" cy="26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EFEFE"/>
                </a:solidFill>
                <a:latin typeface="Georgia"/>
                <a:ea typeface="Georgia"/>
                <a:cs typeface="Georgia"/>
                <a:sym typeface="Georgia"/>
              </a:rPr>
              <a:t>Various parts of a plane:-</a:t>
            </a:r>
            <a:endParaRPr b="1" sz="1800">
              <a:solidFill>
                <a:srgbClr val="FEFEF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13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b="1" lang="en-GB" sz="1500">
                <a:solidFill>
                  <a:srgbClr val="FEFEFE"/>
                </a:solidFill>
                <a:latin typeface="Georgia"/>
                <a:ea typeface="Georgia"/>
                <a:cs typeface="Georgia"/>
                <a:sym typeface="Georgia"/>
              </a:rPr>
              <a:t>Wing</a:t>
            </a:r>
            <a:endParaRPr b="1">
              <a:solidFill>
                <a:srgbClr val="FEFEF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1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b="1" lang="en-GB" sz="1500">
                <a:solidFill>
                  <a:srgbClr val="FEFEFE"/>
                </a:solidFill>
                <a:latin typeface="Georgia"/>
                <a:ea typeface="Georgia"/>
                <a:cs typeface="Georgia"/>
                <a:sym typeface="Georgia"/>
              </a:rPr>
              <a:t>Aileron</a:t>
            </a:r>
            <a:endParaRPr b="1">
              <a:solidFill>
                <a:srgbClr val="FEFEF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1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b="1" lang="en-GB" sz="1500">
                <a:solidFill>
                  <a:srgbClr val="FEFEFE"/>
                </a:solidFill>
                <a:latin typeface="Georgia"/>
                <a:ea typeface="Georgia"/>
                <a:cs typeface="Georgia"/>
                <a:sym typeface="Georgia"/>
              </a:rPr>
              <a:t>Rudder</a:t>
            </a:r>
            <a:endParaRPr b="1">
              <a:solidFill>
                <a:srgbClr val="FEFEF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1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b="1" lang="en-GB" sz="1500">
                <a:solidFill>
                  <a:srgbClr val="FEFEFE"/>
                </a:solidFill>
                <a:latin typeface="Georgia"/>
                <a:ea typeface="Georgia"/>
                <a:cs typeface="Georgia"/>
                <a:sym typeface="Georgia"/>
              </a:rPr>
              <a:t>Elevators</a:t>
            </a:r>
            <a:endParaRPr b="1">
              <a:solidFill>
                <a:srgbClr val="FEFEF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1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b="1" lang="en-GB" sz="1500">
                <a:solidFill>
                  <a:srgbClr val="FEFEFE"/>
                </a:solidFill>
                <a:latin typeface="Georgia"/>
                <a:ea typeface="Georgia"/>
                <a:cs typeface="Georgia"/>
                <a:sym typeface="Georgia"/>
              </a:rPr>
              <a:t>Cockpit</a:t>
            </a:r>
            <a:endParaRPr b="1">
              <a:solidFill>
                <a:srgbClr val="FEFEF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1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b="1" lang="en-GB" sz="1500">
                <a:solidFill>
                  <a:srgbClr val="FEFEFE"/>
                </a:solidFill>
                <a:latin typeface="Georgia"/>
                <a:ea typeface="Georgia"/>
                <a:cs typeface="Georgia"/>
                <a:sym typeface="Georgia"/>
              </a:rPr>
              <a:t>Fuselage</a:t>
            </a:r>
            <a:endParaRPr b="1" sz="1500">
              <a:solidFill>
                <a:srgbClr val="FEFEF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1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b="1" lang="en-GB" sz="1500">
                <a:solidFill>
                  <a:srgbClr val="FEFEFE"/>
                </a:solidFill>
                <a:latin typeface="Georgia"/>
                <a:ea typeface="Georgia"/>
                <a:cs typeface="Georgia"/>
                <a:sym typeface="Georgia"/>
              </a:rPr>
              <a:t>Flaps</a:t>
            </a:r>
            <a:endParaRPr b="1" sz="1500">
              <a:solidFill>
                <a:srgbClr val="FEFEF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1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b="1" lang="en-GB" sz="1500">
                <a:solidFill>
                  <a:srgbClr val="FEFEFE"/>
                </a:solidFill>
                <a:latin typeface="Georgia"/>
                <a:ea typeface="Georgia"/>
                <a:cs typeface="Georgia"/>
                <a:sym typeface="Georgia"/>
              </a:rPr>
              <a:t>Slats</a:t>
            </a:r>
            <a:endParaRPr b="1">
              <a:solidFill>
                <a:srgbClr val="FEFEF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Diagram&#10;&#10;Description automatically generated" id="592" name="Google Shape;59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2200" y="483275"/>
            <a:ext cx="5267175" cy="39387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472C4">
                <a:alpha val="49803"/>
              </a:srgbClr>
            </a:gs>
            <a:gs pos="100000">
              <a:srgbClr val="1F3864">
                <a:alpha val="0"/>
              </a:srgbClr>
            </a:gs>
          </a:gsLst>
          <a:lin ang="11399568" scaled="0"/>
        </a:gra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0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  <a:gradFill>
            <a:gsLst>
              <a:gs pos="0">
                <a:srgbClr val="5D6CC9"/>
              </a:gs>
              <a:gs pos="100000">
                <a:srgbClr val="2F3875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ckwell"/>
              <a:buChar char="❖"/>
            </a:pPr>
            <a:r>
              <a:rPr b="1" lang="en-GB" sz="2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Pitching, Rolling and </a:t>
            </a:r>
            <a:r>
              <a:rPr b="1" lang="en-GB" sz="2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Yawing</a:t>
            </a:r>
            <a:r>
              <a:rPr b="1" lang="en-GB" sz="2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motion</a:t>
            </a:r>
            <a:endParaRPr b="1" sz="22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98" name="Google Shape;598;p100"/>
          <p:cNvPicPr preferRelativeResize="0"/>
          <p:nvPr/>
        </p:nvPicPr>
        <p:blipFill rotWithShape="1">
          <a:blip r:embed="rId3">
            <a:alphaModFix/>
          </a:blip>
          <a:srcRect b="8218" l="24628" r="4232" t="7314"/>
          <a:stretch/>
        </p:blipFill>
        <p:spPr>
          <a:xfrm>
            <a:off x="1038237" y="3327500"/>
            <a:ext cx="1541675" cy="1748775"/>
          </a:xfrm>
          <a:prstGeom prst="rect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9" name="Google Shape;599;p100"/>
          <p:cNvPicPr preferRelativeResize="0"/>
          <p:nvPr/>
        </p:nvPicPr>
        <p:blipFill rotWithShape="1">
          <a:blip r:embed="rId4">
            <a:alphaModFix/>
          </a:blip>
          <a:srcRect b="8165" l="22784" r="3169" t="8089"/>
          <a:stretch/>
        </p:blipFill>
        <p:spPr>
          <a:xfrm>
            <a:off x="3801175" y="3410438"/>
            <a:ext cx="1541675" cy="1665840"/>
          </a:xfrm>
          <a:prstGeom prst="rect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0" name="Google Shape;600;p100"/>
          <p:cNvPicPr preferRelativeResize="0"/>
          <p:nvPr/>
        </p:nvPicPr>
        <p:blipFill rotWithShape="1">
          <a:blip r:embed="rId5">
            <a:alphaModFix/>
          </a:blip>
          <a:srcRect b="9209" l="24274" r="2673" t="9647"/>
          <a:stretch/>
        </p:blipFill>
        <p:spPr>
          <a:xfrm>
            <a:off x="6564088" y="3368975"/>
            <a:ext cx="1541675" cy="1665825"/>
          </a:xfrm>
          <a:prstGeom prst="rect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1" name="Google Shape;601;p100"/>
          <p:cNvPicPr preferRelativeResize="0"/>
          <p:nvPr/>
        </p:nvPicPr>
        <p:blipFill rotWithShape="1">
          <a:blip r:embed="rId6">
            <a:alphaModFix/>
          </a:blip>
          <a:srcRect b="0" l="0" r="23447" t="0"/>
          <a:stretch/>
        </p:blipFill>
        <p:spPr>
          <a:xfrm>
            <a:off x="687963" y="873375"/>
            <a:ext cx="7768075" cy="23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01"/>
          <p:cNvPicPr preferRelativeResize="0"/>
          <p:nvPr/>
        </p:nvPicPr>
        <p:blipFill rotWithShape="1">
          <a:blip r:embed="rId3">
            <a:alphaModFix/>
          </a:blip>
          <a:srcRect b="0" l="11877" r="11885" t="0"/>
          <a:stretch/>
        </p:blipFill>
        <p:spPr>
          <a:xfrm>
            <a:off x="4874825" y="2242325"/>
            <a:ext cx="4075176" cy="2338575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7" name="Google Shape;607;p101"/>
          <p:cNvSpPr txBox="1"/>
          <p:nvPr>
            <p:ph type="title"/>
          </p:nvPr>
        </p:nvSpPr>
        <p:spPr>
          <a:xfrm>
            <a:off x="409050" y="379175"/>
            <a:ext cx="52014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2418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80"/>
              <a:buFont typeface="Average"/>
              <a:buChar char="❖"/>
            </a:pPr>
            <a:r>
              <a:rPr b="1" lang="en-GB" sz="308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Types of angles in a plane</a:t>
            </a:r>
            <a:endParaRPr b="1" sz="3080"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08" name="Google Shape;60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00" y="1604950"/>
            <a:ext cx="4321800" cy="2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02"/>
          <p:cNvSpPr/>
          <p:nvPr/>
        </p:nvSpPr>
        <p:spPr>
          <a:xfrm flipH="1">
            <a:off x="390858" y="683337"/>
            <a:ext cx="515815" cy="4283223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4372C3">
              <a:alpha val="7333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02"/>
          <p:cNvSpPr/>
          <p:nvPr/>
        </p:nvSpPr>
        <p:spPr>
          <a:xfrm flipH="1">
            <a:off x="19" y="1027826"/>
            <a:ext cx="395400" cy="3938700"/>
          </a:xfrm>
          <a:prstGeom prst="rect">
            <a:avLst/>
          </a:prstGeom>
          <a:solidFill>
            <a:srgbClr val="96A8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02"/>
          <p:cNvSpPr/>
          <p:nvPr/>
        </p:nvSpPr>
        <p:spPr>
          <a:xfrm flipH="1">
            <a:off x="600123" y="482600"/>
            <a:ext cx="307028" cy="4141060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02"/>
          <p:cNvSpPr/>
          <p:nvPr/>
        </p:nvSpPr>
        <p:spPr>
          <a:xfrm>
            <a:off x="596646" y="483286"/>
            <a:ext cx="2892018" cy="3938735"/>
          </a:xfrm>
          <a:prstGeom prst="rect">
            <a:avLst/>
          </a:prstGeom>
          <a:solidFill>
            <a:srgbClr val="436E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02"/>
          <p:cNvSpPr txBox="1"/>
          <p:nvPr>
            <p:ph type="title"/>
          </p:nvPr>
        </p:nvSpPr>
        <p:spPr>
          <a:xfrm>
            <a:off x="860159" y="748501"/>
            <a:ext cx="2387205" cy="1103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37782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❖"/>
            </a:pPr>
            <a:r>
              <a:rPr lang="en-GB" sz="261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Forces acting on an aircraft</a:t>
            </a:r>
            <a:endParaRPr sz="3111"/>
          </a:p>
        </p:txBody>
      </p:sp>
      <p:sp>
        <p:nvSpPr>
          <p:cNvPr id="619" name="Google Shape;619;p102"/>
          <p:cNvSpPr txBox="1"/>
          <p:nvPr>
            <p:ph idx="1" type="body"/>
          </p:nvPr>
        </p:nvSpPr>
        <p:spPr>
          <a:xfrm>
            <a:off x="854726" y="1909620"/>
            <a:ext cx="2400338" cy="2239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lang="en-GB" sz="1800">
                <a:solidFill>
                  <a:srgbClr val="FEFFFF"/>
                </a:solidFill>
              </a:rPr>
              <a:t>Lift</a:t>
            </a:r>
            <a:endParaRPr b="1"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lang="en-GB" sz="1800">
                <a:solidFill>
                  <a:srgbClr val="FEFFFF"/>
                </a:solidFill>
              </a:rPr>
              <a:t>Weight</a:t>
            </a:r>
            <a:endParaRPr b="1"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lang="en-GB" sz="1800">
                <a:solidFill>
                  <a:srgbClr val="FEFFFF"/>
                </a:solidFill>
              </a:rPr>
              <a:t>Thrust</a:t>
            </a:r>
            <a:endParaRPr b="1"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lang="en-GB" sz="1800">
                <a:solidFill>
                  <a:srgbClr val="FEFFFF"/>
                </a:solidFill>
              </a:rPr>
              <a:t>Drag</a:t>
            </a:r>
            <a:endParaRPr b="1" sz="1800">
              <a:solidFill>
                <a:srgbClr val="FE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800">
              <a:solidFill>
                <a:srgbClr val="FEFFFF"/>
              </a:solidFill>
            </a:endParaRPr>
          </a:p>
        </p:txBody>
      </p:sp>
      <p:pic>
        <p:nvPicPr>
          <p:cNvPr id="620" name="Google Shape;620;p102"/>
          <p:cNvPicPr preferRelativeResize="0"/>
          <p:nvPr/>
        </p:nvPicPr>
        <p:blipFill rotWithShape="1">
          <a:blip r:embed="rId3">
            <a:alphaModFix/>
          </a:blip>
          <a:srcRect b="0" l="5884" r="5892" t="0"/>
          <a:stretch/>
        </p:blipFill>
        <p:spPr>
          <a:xfrm>
            <a:off x="3748701" y="645296"/>
            <a:ext cx="4904306" cy="361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3"/>
          <p:cNvSpPr txBox="1"/>
          <p:nvPr/>
        </p:nvSpPr>
        <p:spPr>
          <a:xfrm>
            <a:off x="336500" y="108400"/>
            <a:ext cx="789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600"/>
              <a:buFont typeface="EB Garamond Regular"/>
              <a:buChar char="❖"/>
            </a:pPr>
            <a:r>
              <a:rPr lang="en-GB" sz="2600">
                <a:solidFill>
                  <a:srgbClr val="134F5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AVIONICS</a:t>
            </a:r>
            <a:endParaRPr sz="2600">
              <a:solidFill>
                <a:srgbClr val="134F5C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26" name="Google Shape;626;p103"/>
          <p:cNvSpPr txBox="1"/>
          <p:nvPr/>
        </p:nvSpPr>
        <p:spPr>
          <a:xfrm>
            <a:off x="437025" y="693388"/>
            <a:ext cx="785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Avionics are</a:t>
            </a:r>
            <a:r>
              <a:rPr b="1" lang="en-GB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electronic systems used on aircraft, artificial satellites, and spacecraft.</a:t>
            </a:r>
            <a:r>
              <a:rPr lang="en-GB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Avionic systems include communications, navigation, the display and management of multiple systems, and the hundreds of systems that are fitted to aircraft to perform individual functions.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7" name="Google Shape;627;p103"/>
          <p:cNvSpPr txBox="1"/>
          <p:nvPr/>
        </p:nvSpPr>
        <p:spPr>
          <a:xfrm>
            <a:off x="271525" y="1555625"/>
            <a:ext cx="338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SUBSYSTEMS OF AVIONICS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03"/>
          <p:cNvSpPr txBox="1"/>
          <p:nvPr/>
        </p:nvSpPr>
        <p:spPr>
          <a:xfrm>
            <a:off x="396400" y="1977725"/>
            <a:ext cx="33075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AutoNum type="arabicPeriod"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Communications</a:t>
            </a:r>
            <a:endParaRPr b="1"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alphaLcPeriod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Radio Telemetry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alphaLcPeriod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Radio Transmitter 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alphaLcPeriod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Radio Receiver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AutoNum type="arabicPeriod"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Navigation</a:t>
            </a:r>
            <a:endParaRPr b="1"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alphaLcPeriod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GPS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alphaLcPeriod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Compass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AutoNum type="arabicPeriod"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Aircraft Flight-Control System</a:t>
            </a:r>
            <a:endParaRPr b="1"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1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alphaLcPeriod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Autopilot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romanLcPeriod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IMU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2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romanLcPeriod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Onboard Processor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AutoNum type="arabicPeriod"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Black Boxes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29" name="Google Shape;629;p103"/>
          <p:cNvSpPr txBox="1"/>
          <p:nvPr/>
        </p:nvSpPr>
        <p:spPr>
          <a:xfrm>
            <a:off x="5634325" y="1956550"/>
            <a:ext cx="35097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03"/>
          <p:cNvSpPr txBox="1"/>
          <p:nvPr/>
        </p:nvSpPr>
        <p:spPr>
          <a:xfrm>
            <a:off x="4713200" y="1936375"/>
            <a:ext cx="44307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825" y="1741475"/>
            <a:ext cx="4907176" cy="318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4"/>
          <p:cNvSpPr txBox="1"/>
          <p:nvPr>
            <p:ph type="title"/>
          </p:nvPr>
        </p:nvSpPr>
        <p:spPr>
          <a:xfrm>
            <a:off x="254825" y="190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2200"/>
              <a:buFont typeface="Georgia"/>
              <a:buChar char="❖"/>
            </a:pPr>
            <a:r>
              <a:rPr b="1" lang="en-GB" sz="2200">
                <a:solidFill>
                  <a:srgbClr val="0C343D"/>
                </a:solidFill>
                <a:latin typeface="Georgia"/>
                <a:ea typeface="Georgia"/>
                <a:cs typeface="Georgia"/>
                <a:sym typeface="Georgia"/>
              </a:rPr>
              <a:t>BASIC CONCEPT OF PRESSURE DRAG</a:t>
            </a:r>
            <a:endParaRPr b="1" sz="2200">
              <a:solidFill>
                <a:srgbClr val="0C343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37" name="Google Shape;63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25" y="1049700"/>
            <a:ext cx="3082875" cy="22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04"/>
          <p:cNvSpPr txBox="1"/>
          <p:nvPr/>
        </p:nvSpPr>
        <p:spPr>
          <a:xfrm>
            <a:off x="417200" y="3412775"/>
            <a:ext cx="2920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500">
                <a:solidFill>
                  <a:srgbClr val="073763"/>
                </a:solidFill>
                <a:latin typeface="Garamond"/>
                <a:ea typeface="Garamond"/>
                <a:cs typeface="Garamond"/>
                <a:sym typeface="Garamond"/>
              </a:rPr>
              <a:t>Here, Pi are pressures at different points of the streamline flow.</a:t>
            </a:r>
            <a:endParaRPr b="1" sz="15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39" name="Google Shape;639;p104"/>
          <p:cNvSpPr txBox="1"/>
          <p:nvPr/>
        </p:nvSpPr>
        <p:spPr>
          <a:xfrm>
            <a:off x="3589650" y="1049700"/>
            <a:ext cx="53955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C4587"/>
                </a:solidFill>
                <a:latin typeface="Rockwell"/>
                <a:ea typeface="Rockwell"/>
                <a:cs typeface="Rockwell"/>
                <a:sym typeface="Rockwell"/>
              </a:rPr>
              <a:t>USING BERNOULLI EQUATIONS,</a:t>
            </a:r>
            <a:endParaRPr b="1" sz="1800">
              <a:solidFill>
                <a:srgbClr val="1C4587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P4&gt;P</a:t>
            </a:r>
            <a:r>
              <a:rPr b="1" lang="en-GB" sz="165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∞  (Since point 4 is nearer to stagnation point)</a:t>
            </a:r>
            <a:endParaRPr b="1" sz="1650">
              <a:solidFill>
                <a:srgbClr val="07376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P1</a:t>
            </a:r>
            <a:r>
              <a:rPr b="1" lang="en-GB" sz="180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≈ </a:t>
            </a:r>
            <a:r>
              <a:rPr b="1" lang="en-GB" sz="170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P</a:t>
            </a:r>
            <a:r>
              <a:rPr b="1" lang="en-GB" sz="165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∞ ( nearly undeflected)</a:t>
            </a:r>
            <a:endParaRPr b="1" sz="1650">
              <a:solidFill>
                <a:srgbClr val="07376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P2</a:t>
            </a:r>
            <a:r>
              <a:rPr b="1" lang="en-GB" sz="180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≈ P1 (</a:t>
            </a:r>
            <a:r>
              <a:rPr b="1" lang="en-GB" sz="165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 nearly undeflected)</a:t>
            </a:r>
            <a:endParaRPr b="1" sz="1800">
              <a:solidFill>
                <a:srgbClr val="07376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P2≈ P3( due to wake)</a:t>
            </a:r>
            <a:endParaRPr b="1" sz="1800">
              <a:solidFill>
                <a:srgbClr val="07376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CONCLUSION : P4&gt;P3</a:t>
            </a:r>
            <a:endParaRPr b="1" sz="1800">
              <a:solidFill>
                <a:srgbClr val="073763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073763"/>
                </a:solidFill>
                <a:latin typeface="Rockwell"/>
                <a:ea typeface="Rockwell"/>
                <a:cs typeface="Rockwell"/>
                <a:sym typeface="Rockwell"/>
              </a:rPr>
              <a:t>which causes pressure drag.</a:t>
            </a:r>
            <a:endParaRPr b="1" sz="1700">
              <a:solidFill>
                <a:srgbClr val="07376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